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0" r:id="rId1"/>
    <p:sldMasterId id="2147483741" r:id="rId2"/>
  </p:sldMasterIdLst>
  <p:notesMasterIdLst>
    <p:notesMasterId r:id="rId8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</p:sldIdLst>
  <p:sldSz cx="9144000" cy="5143500" type="screen16x9"/>
  <p:notesSz cx="6858000" cy="9144000"/>
  <p:embeddedFontLst>
    <p:embeddedFont>
      <p:font typeface="Barlow SemiBold" pitchFamily="2" charset="77"/>
      <p:regular r:id="rId86"/>
      <p:bold r:id="rId87"/>
      <p:italic r:id="rId88"/>
      <p:boldItalic r:id="rId89"/>
    </p:embeddedFont>
    <p:embeddedFont>
      <p:font typeface="Montserrat" pitchFamily="2" charset="77"/>
      <p:regular r:id="rId90"/>
      <p:bold r:id="rId91"/>
      <p:italic r:id="rId92"/>
      <p:boldItalic r:id="rId93"/>
    </p:embeddedFont>
    <p:embeddedFont>
      <p:font typeface="Nunito" pitchFamily="2" charset="77"/>
      <p:regular r:id="rId94"/>
      <p:bold r:id="rId95"/>
      <p:italic r:id="rId96"/>
      <p:boldItalic r:id="rId97"/>
    </p:embeddedFont>
    <p:embeddedFont>
      <p:font typeface="Nunito Light" panose="020F0302020204030204" pitchFamily="34" charset="0"/>
      <p:regular r:id="rId98"/>
      <p:bold r:id="rId99"/>
      <p:italic r:id="rId100"/>
      <p:boldItalic r:id="rId101"/>
    </p:embeddedFont>
    <p:embeddedFont>
      <p:font typeface="Proxima Nova" panose="02000506030000020004" pitchFamily="2" charset="0"/>
      <p:regular r:id="rId102"/>
      <p:bold r:id="rId103"/>
      <p:italic r:id="rId104"/>
      <p:boldItalic r:id="rId105"/>
    </p:embeddedFont>
    <p:embeddedFont>
      <p:font typeface="Proxima Nova Semibold" panose="02000506030000020004" pitchFamily="2" charset="0"/>
      <p:regular r:id="rId106"/>
      <p:bold r:id="rId107"/>
      <p:italic r:id="rId108"/>
      <p:boldItalic r:id="rId109"/>
    </p:embeddedFont>
    <p:embeddedFont>
      <p:font typeface="Roboto" panose="02000000000000000000" pitchFamily="2" charset="0"/>
      <p:regular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2"/>
    <p:restoredTop sz="94713"/>
  </p:normalViewPr>
  <p:slideViewPr>
    <p:cSldViewPr snapToGrid="0">
      <p:cViewPr varScale="1">
        <p:scale>
          <a:sx n="169" d="100"/>
          <a:sy n="169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font" Target="fonts/font22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7.fntdata"/><Relationship Id="rId5" Type="http://schemas.openxmlformats.org/officeDocument/2006/relationships/slide" Target="slides/slide3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8.fntdata"/><Relationship Id="rId108" Type="http://schemas.openxmlformats.org/officeDocument/2006/relationships/font" Target="fonts/font23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1.fntdata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4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.fntdata"/><Relationship Id="rId110" Type="http://schemas.openxmlformats.org/officeDocument/2006/relationships/font" Target="fonts/font25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5.fntdata"/><Relationship Id="rId105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ea59fe46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ea59fe46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ea59fe46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ea59fe46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ea59fe46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ea59fe46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ea59fe46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ea59fe46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ea59fe46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ea59fe46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a59fe4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a59fe4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ea59fe5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ea59fe5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a59fe4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a59fe4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d9379333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8d9379333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e96d54b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e96d54b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e96d54bb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e96d54bb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e96d54b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e96d54b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e96d54bb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e96d54bb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e96d54bb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e96d54bb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e96d54b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e96d54b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e96d54bb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ee96d54bb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a59fe4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a59fe4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e96d54d7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e96d54d7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eae931b65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g2eeae931b65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e96d54d7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e96d54d7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a8871a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a8871a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f2abdeb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f2abdeb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ea59fe4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ea59fe4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ea8871a4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ea8871a4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ea8871a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ea8871a4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ea8871a4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ea8871a4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ea8871a4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ea8871a4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ea8871a4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ea8871a4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eea45c7c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g2eea45c7c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ea8871a4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ea8871a4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ea8871a4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ea8871a4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ea8871a4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ea8871a4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ea8871a4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ea8871a4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ea8871a4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ea8871a4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ea8871a4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ea8871a4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ea8871a4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ea8871a4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a8871a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a8871a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f342c4c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f342c4c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eea45c7c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g2eea45c7c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f2a934ab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f2a934ab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f2a934ab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f2a934ab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f2a934ab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f2a934ab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a8871a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a8871a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ebc732d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ebc732d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ebc732d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ebc732d3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ebc732d3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ebc732d3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f2a89d5f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f2a89d5f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f2a89d5f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f2a89d5f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ea45c7c8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eea45c7c8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f2a89d5f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f2a89d5f6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a8871a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a8871a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f272570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f272570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f2725706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f2725706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f2725706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f2725706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f2725706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f2725706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f2725706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f2725706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f2725706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f2725706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f2725706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f2725706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a8871a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a8871a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f2f0c9b4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f2f0c9b4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f2f0c9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f2f0c9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a8871a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a8871a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f2f0c9b4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f2f0c9b4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f2f0c9c0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f2f0c9c0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f2f0c9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f2f0c9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faf9da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faf9da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a59fe4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a59fe4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ea45c7c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2eea45c7c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ea45c7c8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ea45c7c8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ea59fe46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ea59fe46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12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20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Short Title">
  <p:cSld name="TITLE_AND_BODY_4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sz="1800" i="1" baseline="300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Instructor Title Slide">
  <p:cSld name="BLANK_1_1_1_1_2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/>
          <p:nvPr/>
        </p:nvSpPr>
        <p:spPr>
          <a:xfrm rot="10800000" flipH="1">
            <a:off x="2988254" y="3375712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title"/>
          </p:nvPr>
        </p:nvSpPr>
        <p:spPr>
          <a:xfrm>
            <a:off x="2875899" y="1762975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subTitle" idx="1"/>
          </p:nvPr>
        </p:nvSpPr>
        <p:spPr>
          <a:xfrm>
            <a:off x="2875900" y="27436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60" name="Google Shape;16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63" name="Google Shape;1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66" name="Google Shape;1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 1">
  <p:cSld name="CUSTOM_4_1"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 1">
  <p:cSld name="CUSTOM_3_1_1_1_1"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5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45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7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1" name="Google Shape;181;p47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82" name="Google Shape;1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8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8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0" name="Google Shape;190;p48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1" name="Google Shape;191;p48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2" name="Google Shape;192;p48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3" name="Google Shape;193;p48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94" name="Google Shape;194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9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49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0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1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5" name="Google Shape;205;p51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07" name="Google Shape;20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2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0" name="Google Shape;210;p52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1" name="Google Shape;211;p52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12" name="Google Shape;21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17" name="Google Shape;21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2" name="Google Shape;22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5151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6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">
  <p:cSld name="TITLE_AND_BODY_4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15151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232" name="Google Shape;23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236" name="Google Shape;236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8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9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241" name="Google Shape;24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Short Title">
  <p:cSld name="TITLE_AND_BODY_4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0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5151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1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61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2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62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52" name="Google Shape;252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3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63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63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EF7D2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4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64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64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6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4" name="Google Shape;264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6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6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Google Shape;268;p66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7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7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67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8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8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6" name="Google Shape;276;p68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6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80" name="Google Shape;28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6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0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84" name="Google Shape;28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0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1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88" name="Google Shape;28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7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2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92" name="Google Shape;29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72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96" name="Google Shape;29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7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00" name="Google Shape;30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7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04" name="Google Shape;30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6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08" name="Google Shape;308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7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1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sz="1800" b="0" i="1" u="none" strike="noStrike" cap="none" baseline="300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311" name="Google Shape;31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9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316" name="Google Shape;316;p79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7" name="Google Shape;317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0" name="Google Shape;320;p80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">
  <p:cSld name="TITLE_AND_BODY_4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82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5" name="Google Shape;325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" name="Google Shape;327;p83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" name="Google Shape;328;p83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29" name="Google Shape;32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6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36" name="Google Shape;336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ith Bogart">
  <p:cSld name="BLANK_1_1_1_1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7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87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" sz="3800" b="0" i="0" u="none" strike="noStrike" cap="none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 b="0" i="0" u="none" strike="noStrike" cap="none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0" name="Google Shape;340;p87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 sz="1400" b="0" i="0" u="none" strike="noStrike" cap="none"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1" name="Google Shape;341;p87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kbogart@ine.com</a:t>
            </a:r>
            <a:b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 b="0" i="0" u="none" strike="noStrike" cap="none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87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87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346" name="Google Shape;346;p87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347" name="Google Shape;347;p8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" name="Google Shape;348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8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8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88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" sz="3800" b="0" i="0" u="none" strike="noStrike" cap="none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 b="0" i="0" u="none" strike="noStrike" cap="none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54" name="Google Shape;354;p88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 sz="1400" b="0" i="0" u="none" strike="noStrike" cap="none"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88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 b="0" i="0" u="none" strike="noStrike" cap="none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88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8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8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8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88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 b="0" i="0" u="none" strike="noStrike" cap="none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 b="0" i="0" u="none" strike="noStrike" cap="none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 b="0" i="0" u="none" strike="noStrike" cap="none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 b="0" i="0" u="none" strike="noStrike" cap="none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 b="0" i="0" u="none" strike="noStrike" cap="none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367" name="Google Shape;367;p8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9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89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" sz="3800" b="0" i="0" u="none" strike="noStrike" cap="none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 b="0" i="0" u="none" strike="noStrike" cap="none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71" name="Google Shape;371;p89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 sz="1400" b="0" i="0" u="none" strike="noStrike" cap="none"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89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 b="0" i="0" u="none" strike="noStrike" cap="none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89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9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 b="0" i="0" u="none" strike="noStrike" cap="none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376" name="Google Shape;37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3585" y="66656"/>
            <a:ext cx="438863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0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90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" sz="3800" b="0" i="0" u="none" strike="noStrike" cap="none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 b="0" i="0" u="none" strike="noStrike" cap="none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84" name="Google Shape;384;p90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 sz="1400" b="0" i="0" u="none" strike="noStrike" cap="none"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90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 b="0" i="0" u="none" strike="noStrike" cap="none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p90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9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" sz="3800" b="0" i="0" u="none" strike="noStrike" cap="none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 b="0" i="0" u="none" strike="noStrike" cap="none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97" name="Google Shape;397;p9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 sz="1400" b="0" i="0" u="none" strike="noStrike" cap="none"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9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 b="0" i="0" u="none" strike="noStrike" cap="none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 b="0" i="0" u="none" strike="noStrike" cap="none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91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91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 b="0" i="0" u="none" strike="noStrike" cap="none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 b="0" i="0" u="none" strike="noStrike" cap="none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 b="0" i="0" u="none" strike="noStrike" cap="none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 b="0" i="0" u="none" strike="noStrike" cap="none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 b="0" i="0" u="none" strike="noStrike" cap="none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404" name="Google Shape;404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2 Lines">
  <p:cSld name="BLANK_1_1_1_1_2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2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92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92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8" name="Google Shape;418;p92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9" name="Google Shape;419;p92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0" name="Google Shape;420;p92"/>
          <p:cNvSpPr txBox="1">
            <a:spLocks noGrp="1"/>
          </p:cNvSpPr>
          <p:nvPr>
            <p:ph type="body" idx="3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421" name="Google Shape;421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3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24" name="Google Shape;424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4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27" name="Google Shape;42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42" Type="http://schemas.openxmlformats.org/officeDocument/2006/relationships/slideLayout" Target="../slideLayouts/slideLayout86.xml"/><Relationship Id="rId47" Type="http://schemas.openxmlformats.org/officeDocument/2006/relationships/slideLayout" Target="../slideLayouts/slideLayout91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slideLayout" Target="../slideLayouts/slideLayout84.xml"/><Relationship Id="rId45" Type="http://schemas.openxmlformats.org/officeDocument/2006/relationships/slideLayout" Target="../slideLayouts/slideLayout89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4" Type="http://schemas.openxmlformats.org/officeDocument/2006/relationships/slideLayout" Target="../slideLayouts/slideLayout88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Relationship Id="rId43" Type="http://schemas.openxmlformats.org/officeDocument/2006/relationships/slideLayout" Target="../slideLayouts/slideLayout87.xml"/><Relationship Id="rId48" Type="http://schemas.openxmlformats.org/officeDocument/2006/relationships/slideLayout" Target="../slideLayouts/slideLayout92.xml"/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4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85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 b="0" i="0" u="none" strike="noStrike" cap="none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 b="0" i="0" u="none" strike="noStrike" cap="none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 b="0" i="0" u="none" strike="noStrike" cap="none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 b="0" i="0" u="none" strike="noStrike" cap="none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 b="0" i="0" u="none" strike="noStrike" cap="none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 b="0" i="0" u="none" strike="noStrike" cap="none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 b="0" i="0" u="none" strike="noStrike" cap="none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 b="0" i="0" u="none" strike="noStrike" cap="none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 b="0" i="0" u="none" strike="noStrike" cap="none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3" r:id="rId42"/>
    <p:sldLayoutId id="2147483734" r:id="rId43"/>
    <p:sldLayoutId id="2147483735" r:id="rId44"/>
    <p:sldLayoutId id="2147483736" r:id="rId45"/>
    <p:sldLayoutId id="2147483737" r:id="rId46"/>
    <p:sldLayoutId id="2147483738" r:id="rId47"/>
    <p:sldLayoutId id="2147483739" r:id="rId48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5"/>
          <p:cNvSpPr txBox="1">
            <a:spLocks noGrp="1"/>
          </p:cNvSpPr>
          <p:nvPr>
            <p:ph type="title"/>
          </p:nvPr>
        </p:nvSpPr>
        <p:spPr>
          <a:xfrm>
            <a:off x="647175" y="2189850"/>
            <a:ext cx="4710900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Auditing Fundamentals</a:t>
            </a:r>
            <a:endParaRPr/>
          </a:p>
        </p:txBody>
      </p:sp>
      <p:sp>
        <p:nvSpPr>
          <p:cNvPr id="433" name="Google Shape;433;p9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Course 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Security Auditing</a:t>
            </a:r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2. Ensuring Compliance: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Organizations must comply with various regulatory requirements and industry standards to protect sensitive data and maintain trust with customers and stakeholders.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audits help verify compliance with standards such as GDPR, HIPAA, PCI DSS, and ISO 27001, avoiding legal and financial penalties.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Security Auditing</a:t>
            </a:r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3. Enhancing Risk Management: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Audits provide a comprehensive assessment of an organization's security posture, identifying and prioritizing risks based on their potential impact.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Effective risk management strategies can be developed and implemented based on audit findings to mitigate identified risks.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Security Auditing</a:t>
            </a:r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4. Improving Security Policies &amp; Procedures: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audits review the effectiveness of existing security policies and procedures, identifying areas for improvement.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Updated and robust security policies and procedures help create a strong security culture within the organization.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Security Auditing</a:t>
            </a:r>
            <a:endParaRPr/>
          </a:p>
        </p:txBody>
      </p:sp>
      <p:sp>
        <p:nvSpPr>
          <p:cNvPr id="215" name="Google Shape;215;p52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6. Supporting Business Objectives: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strong security posture supports overall business objectives by ensuring that critical business operations are protected from disruptions caused by security incidents.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Audits help build customer trust and confidence, as clients are assured that their data is handled securely and responsibly.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Security Auditing</a:t>
            </a:r>
            <a:endParaRPr/>
          </a:p>
        </p:txBody>
      </p:sp>
      <p:sp>
        <p:nvSpPr>
          <p:cNvPr id="221" name="Google Shape;221;p53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7. Continuous Improvement: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auditing is not a one-time activity but an ongoing process that promotes continuous improvement.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audits ensure that security measures evolve to address new threats and vulnerabilities, maintaining a proactive approach to security.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655600" y="2189850"/>
            <a:ext cx="6104100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Essential Terminology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Terminology</a:t>
            </a:r>
            <a:endParaRPr/>
          </a:p>
        </p:txBody>
      </p:sp>
      <p:graphicFrame>
        <p:nvGraphicFramePr>
          <p:cNvPr id="185" name="Google Shape;185;p47"/>
          <p:cNvGraphicFramePr/>
          <p:nvPr/>
        </p:nvGraphicFramePr>
        <p:xfrm>
          <a:off x="354825" y="1093575"/>
          <a:ext cx="8434350" cy="29563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Term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Definition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Importance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Security Policies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Formal documents that define an organization's security objectives, guidelines, and procedures to protect information assets.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Establishes the framework for implementing and enforcing security controls.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Compliance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Adherence to regulatory requirements, industry standards, and internal policies related to security and data protection.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Ensures that the organization meets legal obligations and best practices.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Vulnerability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weakness in a system or process that can be exploited to gain unauthorized access or cause harm.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Identifying vulnerabilities is crucial for assessing and improving security measures.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Control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safeguard or countermeasure implemented to mitigate risks and protect information assets.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Controls are designed to prevent, detect, or respond to security threats and weaknesses.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Risk Assessment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process of identifying, analyzing, and evaluating risks to an organization’s information assets.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Helps prioritize security measures based on the likelihood and impact of identified risks.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Terminology</a:t>
            </a:r>
            <a:endParaRPr/>
          </a:p>
        </p:txBody>
      </p:sp>
      <p:graphicFrame>
        <p:nvGraphicFramePr>
          <p:cNvPr id="191" name="Google Shape;191;p48"/>
          <p:cNvGraphicFramePr/>
          <p:nvPr/>
        </p:nvGraphicFramePr>
        <p:xfrm>
          <a:off x="323650" y="1261213"/>
          <a:ext cx="8434350" cy="2621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Term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Definition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Importance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Audit Trail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chronological record of events and activities that provides evidence of actions taken within a system.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Supports accountability and traceability during security audits and investigations.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Compliance Audit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 examination of an organization’s adherence to regulatory requirements and industry standards.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Validates whether the organization meets the necessary compliance criteria and identifies areas for improvement.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Access Control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Measures and mechanisms used to regulate who can access specific information or systems and what actions they can perform.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Protects sensitive information from unauthorized access and misuse.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Audit Report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formal document that presents the findings, conclusions, and recommendations resulting from a security audit.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Communicates audit results and provides guidance for improving security practices.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655600" y="2189850"/>
            <a:ext cx="6963000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Security Auditing Process/Lifecycle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Auditing Process</a:t>
            </a:r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1. Planning and Preparation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Objectives and Scope: Determine the goals of the audit and the specific systems, processes, and controls to be evaluated.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 Relevant Documentation: Collect policies, procedures, network diagrams, and previous audit reports.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Audit Team and Schedule: Assemble the audit team and set a timeline for the audit activities.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6"/>
          <p:cNvSpPr txBox="1">
            <a:spLocks noGrp="1"/>
          </p:cNvSpPr>
          <p:nvPr>
            <p:ph type="title"/>
          </p:nvPr>
        </p:nvSpPr>
        <p:spPr>
          <a:xfrm>
            <a:off x="2875899" y="1762975"/>
            <a:ext cx="4611300" cy="8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 Ahmed</a:t>
            </a:r>
            <a:endParaRPr/>
          </a:p>
        </p:txBody>
      </p:sp>
      <p:sp>
        <p:nvSpPr>
          <p:cNvPr id="439" name="Google Shape;439;p96"/>
          <p:cNvSpPr txBox="1">
            <a:spLocks noGrp="1"/>
          </p:cNvSpPr>
          <p:nvPr>
            <p:ph type="subTitle" idx="1"/>
          </p:nvPr>
        </p:nvSpPr>
        <p:spPr>
          <a:xfrm>
            <a:off x="2875900" y="27436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Penetration Tester @HackerSploit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Offensive Security Instructor @INE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Auditing Process</a:t>
            </a:r>
            <a:endParaRPr/>
          </a:p>
        </p:txBody>
      </p:sp>
      <p:sp>
        <p:nvSpPr>
          <p:cNvPr id="191" name="Google Shape;191;p48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2. Information Gathering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Policies and Procedures: Examine the organization’s security policies, procedures, and standards.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Conduct Interviews: Interview key personnel to understand security practices and identify potential gaps.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Technical Information: Gather data on system configurations, network architecture, and security controls.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Auditing Process</a:t>
            </a:r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3. Risk Assessment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Assets and Threats: List critical assets and potential threats to those assets.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Vulnerabilities: Assess existing vulnerabilities in systems and processes.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Risk Levels: Assign risk levels based on the likelihood and impact of identified threats and vulnerabilities.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Auditing Process</a:t>
            </a:r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4. Audit Execution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Technical Testing: Conduct technical assessments such as vulnerability scans, penetration tests, and configuration reviews.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Verify Compliance: Check adherence to relevant regulations and standards.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Controls: Assess the effectiveness of security controls and practices.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Auditing Process</a:t>
            </a:r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5. Analysis and Evaluation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Findings: Review data collected during the audit to identify security weaknesses and areas for improvement.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Against Standards: Measure the organization’s security posture against industry standards and best practices.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Prioritize Issues: Rank findings based on their severity and potential impact on the organization.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Auditing Process</a:t>
            </a:r>
            <a:endParaRPr/>
          </a:p>
        </p:txBody>
      </p:sp>
      <p:sp>
        <p:nvSpPr>
          <p:cNvPr id="215" name="Google Shape;215;p52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6. Reporting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Findings: Create a detailed report outlining audit findings, including identified vulnerabilities, non-compliance issues, and ineffective controls.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Recommendations: Offer actionable recommendations to address identified issues and enhance security.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 Results: Share the audit report with relevant stakeholders and discuss key findings and recommendations.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Auditing Process</a:t>
            </a:r>
            <a:endParaRPr/>
          </a:p>
        </p:txBody>
      </p:sp>
      <p:sp>
        <p:nvSpPr>
          <p:cNvPr id="221" name="Google Shape;221;p53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7. Remediation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Remediation Plans: Work with the organization to create plans for addressing the audit findings.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Changes: Assist in implementing recommended changes and improvements.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Conduct Follow-Up Audits: Schedule follow-up audits to ensure that remediation efforts have been completed and are effective.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and Update: Continuously monitor the organization’s security posture and update security measures as needed.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4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Auditing Lifecycle</a:t>
            </a:r>
            <a:endParaRPr/>
          </a:p>
        </p:txBody>
      </p:sp>
      <p:sp>
        <p:nvSpPr>
          <p:cNvPr id="227" name="Google Shape;227;p54"/>
          <p:cNvSpPr/>
          <p:nvPr/>
        </p:nvSpPr>
        <p:spPr>
          <a:xfrm>
            <a:off x="3305975" y="1493042"/>
            <a:ext cx="2540100" cy="25401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54"/>
          <p:cNvGrpSpPr/>
          <p:nvPr/>
        </p:nvGrpSpPr>
        <p:grpSpPr>
          <a:xfrm>
            <a:off x="5222525" y="1179000"/>
            <a:ext cx="2056901" cy="680372"/>
            <a:chOff x="5214050" y="851700"/>
            <a:chExt cx="2056901" cy="680372"/>
          </a:xfrm>
        </p:grpSpPr>
        <p:cxnSp>
          <p:nvCxnSpPr>
            <p:cNvPr id="229" name="Google Shape;229;p54"/>
            <p:cNvCxnSpPr/>
            <p:nvPr/>
          </p:nvCxnSpPr>
          <p:spPr>
            <a:xfrm flipH="1">
              <a:off x="5214050" y="1153772"/>
              <a:ext cx="273000" cy="378300"/>
            </a:xfrm>
            <a:prstGeom prst="straightConnector1">
              <a:avLst/>
            </a:prstGeom>
            <a:noFill/>
            <a:ln w="19050" cap="flat" cmpd="sng">
              <a:solidFill>
                <a:srgbClr val="085630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0" name="Google Shape;230;p54"/>
            <p:cNvSpPr txBox="1"/>
            <p:nvPr/>
          </p:nvSpPr>
          <p:spPr>
            <a:xfrm>
              <a:off x="5514151" y="851700"/>
              <a:ext cx="17568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1 - Planning &amp; Preparation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" name="Google Shape;231;p54"/>
          <p:cNvGrpSpPr/>
          <p:nvPr/>
        </p:nvGrpSpPr>
        <p:grpSpPr>
          <a:xfrm>
            <a:off x="2110727" y="1178993"/>
            <a:ext cx="1805709" cy="680379"/>
            <a:chOff x="2102252" y="851693"/>
            <a:chExt cx="1805709" cy="680379"/>
          </a:xfrm>
        </p:grpSpPr>
        <p:cxnSp>
          <p:nvCxnSpPr>
            <p:cNvPr id="232" name="Google Shape;232;p54"/>
            <p:cNvCxnSpPr/>
            <p:nvPr/>
          </p:nvCxnSpPr>
          <p:spPr>
            <a:xfrm>
              <a:off x="3634961" y="1153772"/>
              <a:ext cx="273000" cy="378300"/>
            </a:xfrm>
            <a:prstGeom prst="straightConnector1">
              <a:avLst/>
            </a:prstGeom>
            <a:noFill/>
            <a:ln w="19050" cap="flat" cmpd="sng">
              <a:solidFill>
                <a:srgbClr val="65F0AC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3" name="Google Shape;233;p54"/>
            <p:cNvSpPr txBox="1"/>
            <p:nvPr/>
          </p:nvSpPr>
          <p:spPr>
            <a:xfrm>
              <a:off x="2102252" y="851693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5 - Remediation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4" name="Google Shape;234;p54"/>
          <p:cNvGrpSpPr/>
          <p:nvPr/>
        </p:nvGrpSpPr>
        <p:grpSpPr>
          <a:xfrm>
            <a:off x="5633950" y="2913475"/>
            <a:ext cx="2257574" cy="669600"/>
            <a:chOff x="5625475" y="2586175"/>
            <a:chExt cx="2257574" cy="669600"/>
          </a:xfrm>
        </p:grpSpPr>
        <p:cxnSp>
          <p:nvCxnSpPr>
            <p:cNvPr id="235" name="Google Shape;235;p54"/>
            <p:cNvCxnSpPr/>
            <p:nvPr/>
          </p:nvCxnSpPr>
          <p:spPr>
            <a:xfrm rot="10800000">
              <a:off x="5625475" y="2771675"/>
              <a:ext cx="442200" cy="153300"/>
            </a:xfrm>
            <a:prstGeom prst="straightConnector1">
              <a:avLst/>
            </a:prstGeom>
            <a:noFill/>
            <a:ln w="19050" cap="flat" cmpd="sng">
              <a:solidFill>
                <a:srgbClr val="0E945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6" name="Google Shape;236;p54"/>
            <p:cNvSpPr txBox="1"/>
            <p:nvPr/>
          </p:nvSpPr>
          <p:spPr>
            <a:xfrm>
              <a:off x="6077349" y="2586175"/>
              <a:ext cx="18057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2 - Information Gathering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7" name="Google Shape;237;p54"/>
          <p:cNvGrpSpPr/>
          <p:nvPr/>
        </p:nvGrpSpPr>
        <p:grpSpPr>
          <a:xfrm>
            <a:off x="1293677" y="2898975"/>
            <a:ext cx="2224473" cy="669600"/>
            <a:chOff x="1285202" y="2571675"/>
            <a:chExt cx="2224473" cy="669600"/>
          </a:xfrm>
        </p:grpSpPr>
        <p:cxnSp>
          <p:nvCxnSpPr>
            <p:cNvPr id="238" name="Google Shape;238;p54"/>
            <p:cNvCxnSpPr/>
            <p:nvPr/>
          </p:nvCxnSpPr>
          <p:spPr>
            <a:xfrm rot="10800000" flipH="1">
              <a:off x="3059375" y="2771675"/>
              <a:ext cx="450300" cy="145200"/>
            </a:xfrm>
            <a:prstGeom prst="straightConnector1">
              <a:avLst/>
            </a:prstGeom>
            <a:noFill/>
            <a:ln w="19050" cap="flat" cmpd="sng">
              <a:solidFill>
                <a:srgbClr val="0E945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9" name="Google Shape;239;p54"/>
            <p:cNvSpPr txBox="1"/>
            <p:nvPr/>
          </p:nvSpPr>
          <p:spPr>
            <a:xfrm>
              <a:off x="1285202" y="2571675"/>
              <a:ext cx="17646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4 - Analysis, Interpretation &amp; Reporting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0" name="Google Shape;240;p54"/>
          <p:cNvGrpSpPr/>
          <p:nvPr/>
        </p:nvGrpSpPr>
        <p:grpSpPr>
          <a:xfrm>
            <a:off x="3816701" y="3868300"/>
            <a:ext cx="1495200" cy="1137936"/>
            <a:chOff x="3808226" y="3541000"/>
            <a:chExt cx="1495200" cy="1137936"/>
          </a:xfrm>
        </p:grpSpPr>
        <p:cxnSp>
          <p:nvCxnSpPr>
            <p:cNvPr id="241" name="Google Shape;241;p54"/>
            <p:cNvCxnSpPr/>
            <p:nvPr/>
          </p:nvCxnSpPr>
          <p:spPr>
            <a:xfrm rot="10800000">
              <a:off x="4563402" y="3541000"/>
              <a:ext cx="0" cy="489600"/>
            </a:xfrm>
            <a:prstGeom prst="straightConnector1">
              <a:avLst/>
            </a:prstGeom>
            <a:noFill/>
            <a:ln w="19050" cap="flat" cmpd="sng">
              <a:solidFill>
                <a:srgbClr val="085630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42" name="Google Shape;242;p5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3 - Risk Assessment &amp; Execution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3" name="Google Shape;243;p54"/>
          <p:cNvSpPr/>
          <p:nvPr/>
        </p:nvSpPr>
        <p:spPr>
          <a:xfrm rot="1800047">
            <a:off x="3228318" y="1413734"/>
            <a:ext cx="2690936" cy="2690936"/>
          </a:xfrm>
          <a:prstGeom prst="blockArc">
            <a:avLst>
              <a:gd name="adj1" fmla="val 14414370"/>
              <a:gd name="adj2" fmla="val 18998613"/>
              <a:gd name="adj3" fmla="val 8907"/>
            </a:avLst>
          </a:prstGeom>
          <a:solidFill>
            <a:srgbClr val="085630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54"/>
          <p:cNvSpPr/>
          <p:nvPr/>
        </p:nvSpPr>
        <p:spPr>
          <a:xfrm rot="-9000757" flipH="1">
            <a:off x="3234191" y="1412108"/>
            <a:ext cx="2690226" cy="2690226"/>
          </a:xfrm>
          <a:prstGeom prst="blockArc">
            <a:avLst>
              <a:gd name="adj1" fmla="val 20178804"/>
              <a:gd name="adj2" fmla="val 2623923"/>
              <a:gd name="adj3" fmla="val 8858"/>
            </a:avLst>
          </a:prstGeom>
          <a:solidFill>
            <a:srgbClr val="0E945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54"/>
          <p:cNvSpPr txBox="1"/>
          <p:nvPr/>
        </p:nvSpPr>
        <p:spPr>
          <a:xfrm>
            <a:off x="3854259" y="23837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20202"/>
                </a:solidFill>
                <a:latin typeface="Roboto"/>
                <a:ea typeface="Roboto"/>
                <a:cs typeface="Roboto"/>
                <a:sym typeface="Roboto"/>
              </a:rPr>
              <a:t>Security Auditing</a:t>
            </a:r>
            <a:endParaRPr sz="1200" b="1">
              <a:solidFill>
                <a:srgbClr val="02020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20202"/>
                </a:solidFill>
                <a:latin typeface="Roboto"/>
                <a:ea typeface="Roboto"/>
                <a:cs typeface="Roboto"/>
                <a:sym typeface="Roboto"/>
              </a:rPr>
              <a:t>Lifecycle</a:t>
            </a:r>
            <a:endParaRPr sz="1200" b="1">
              <a:solidFill>
                <a:srgbClr val="02020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54"/>
          <p:cNvSpPr/>
          <p:nvPr/>
        </p:nvSpPr>
        <p:spPr>
          <a:xfrm rot="-3781968">
            <a:off x="5565240" y="2185284"/>
            <a:ext cx="363191" cy="363191"/>
          </a:xfrm>
          <a:prstGeom prst="rtTriangle">
            <a:avLst/>
          </a:prstGeom>
          <a:solidFill>
            <a:srgbClr val="0856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4"/>
          <p:cNvSpPr/>
          <p:nvPr/>
        </p:nvSpPr>
        <p:spPr>
          <a:xfrm rot="-1800109" flipH="1">
            <a:off x="3223505" y="1409774"/>
            <a:ext cx="2696852" cy="2696852"/>
          </a:xfrm>
          <a:prstGeom prst="blockArc">
            <a:avLst>
              <a:gd name="adj1" fmla="val 14334136"/>
              <a:gd name="adj2" fmla="val 18854681"/>
              <a:gd name="adj3" fmla="val 8846"/>
            </a:avLst>
          </a:prstGeom>
          <a:solidFill>
            <a:srgbClr val="65F0AC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4"/>
          <p:cNvSpPr/>
          <p:nvPr/>
        </p:nvSpPr>
        <p:spPr>
          <a:xfrm rot="9000757">
            <a:off x="3215907" y="1414933"/>
            <a:ext cx="2690226" cy="2690226"/>
          </a:xfrm>
          <a:prstGeom prst="blockArc">
            <a:avLst>
              <a:gd name="adj1" fmla="val 20184517"/>
              <a:gd name="adj2" fmla="val 3007258"/>
              <a:gd name="adj3" fmla="val 9336"/>
            </a:avLst>
          </a:prstGeom>
          <a:solidFill>
            <a:srgbClr val="0E9453"/>
          </a:solidFill>
          <a:ln w="9525" cap="flat" cmpd="sng">
            <a:solidFill>
              <a:srgbClr val="0E945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4"/>
          <p:cNvSpPr/>
          <p:nvPr/>
        </p:nvSpPr>
        <p:spPr>
          <a:xfrm rot="-9000757" flipH="1">
            <a:off x="3216003" y="1416458"/>
            <a:ext cx="2690226" cy="2690226"/>
          </a:xfrm>
          <a:prstGeom prst="blockArc">
            <a:avLst>
              <a:gd name="adj1" fmla="val 15738599"/>
              <a:gd name="adj2" fmla="val 20008131"/>
              <a:gd name="adj3" fmla="val 9063"/>
            </a:avLst>
          </a:prstGeom>
          <a:solidFill>
            <a:srgbClr val="085630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54"/>
          <p:cNvSpPr/>
          <p:nvPr/>
        </p:nvSpPr>
        <p:spPr>
          <a:xfrm rot="9240359">
            <a:off x="3221986" y="2184990"/>
            <a:ext cx="363469" cy="363469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54"/>
          <p:cNvSpPr/>
          <p:nvPr/>
        </p:nvSpPr>
        <p:spPr>
          <a:xfrm rot="476150">
            <a:off x="5128433" y="3566500"/>
            <a:ext cx="362875" cy="362875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54"/>
          <p:cNvSpPr/>
          <p:nvPr/>
        </p:nvSpPr>
        <p:spPr>
          <a:xfrm rot="4857950">
            <a:off x="3662198" y="3566451"/>
            <a:ext cx="363003" cy="363003"/>
          </a:xfrm>
          <a:prstGeom prst="rtTriangle">
            <a:avLst/>
          </a:prstGeom>
          <a:solidFill>
            <a:srgbClr val="0856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4"/>
          <p:cNvSpPr/>
          <p:nvPr/>
        </p:nvSpPr>
        <p:spPr>
          <a:xfrm rot="-8100000">
            <a:off x="4391190" y="1354693"/>
            <a:ext cx="363170" cy="363170"/>
          </a:xfrm>
          <a:prstGeom prst="rtTriangle">
            <a:avLst/>
          </a:prstGeom>
          <a:solidFill>
            <a:srgbClr val="65F0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655600" y="2189850"/>
            <a:ext cx="6963000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Types of Security Audits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Security Audits</a:t>
            </a:r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audits can be categorized based on their scope, methodology, and the aspects of the organization they focus 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penetration testers, understanding these different types of security audits is crucial to tailor their testing strategies effectively.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next slide outlines the main types of security audits: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Security Audits</a:t>
            </a:r>
            <a:endParaRPr/>
          </a:p>
        </p:txBody>
      </p:sp>
      <p:graphicFrame>
        <p:nvGraphicFramePr>
          <p:cNvPr id="191" name="Google Shape;191;p48"/>
          <p:cNvGraphicFramePr/>
          <p:nvPr/>
        </p:nvGraphicFramePr>
        <p:xfrm>
          <a:off x="354813" y="1047825"/>
          <a:ext cx="8434375" cy="30478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1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Security Audit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Objective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Importance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Internal Audits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Conducted by the organization's internal audit team or security professionals to evaluate the effectiveness of internal controls and compliance with policies.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Internal audits provide insight into the organization’s self-assessment of its security posture and highlight areas that may require more in-depth testing.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 internal audit might review user access controls to ensure that only authorized personnel have access to sensitive data.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External Audits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Performed by independent third-party auditors to provide an unbiased evaluation of the organization’s security measures and compliance with external standards.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External audits often serve as benchmarks for compliance and security effectiveness. Penetration testers can use these findings to guide their testing efforts.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company undergoing a PCI DSS compliance audit might hire an external auditor to validate its security controls and ensure they meet the required standards.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Compliance Audits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 on verifying that the organization complies with specific regulatory requirements and industry standards (e.g., GDPR, HIPAA, PCI DSS).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Compliance audits help identify regulatory gaps that penetration testers can address through targeted testing.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healthcare provider might undergo a HIPAA compliance audit to ensure that patient data is protected according to federal regulations.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7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Course Topic Overview</a:t>
            </a:r>
            <a:endParaRPr/>
          </a:p>
        </p:txBody>
      </p:sp>
      <p:sp>
        <p:nvSpPr>
          <p:cNvPr id="445" name="Google Shape;445;p97"/>
          <p:cNvSpPr txBox="1"/>
          <p:nvPr/>
        </p:nvSpPr>
        <p:spPr>
          <a:xfrm>
            <a:off x="3197013" y="334953"/>
            <a:ext cx="5463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97"/>
          <p:cNvSpPr txBox="1"/>
          <p:nvPr/>
        </p:nvSpPr>
        <p:spPr>
          <a:xfrm>
            <a:off x="3348425" y="334950"/>
            <a:ext cx="52194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200"/>
              <a:buFont typeface="Nunito Light"/>
              <a:buChar char="+"/>
            </a:pPr>
            <a:r>
              <a:rPr lang="en" sz="1800" b="0" i="0" u="none" strike="noStrike" cap="none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Introduction To </a:t>
            </a:r>
            <a:r>
              <a:rPr lang="en"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Security Auditing</a:t>
            </a:r>
            <a:endParaRPr sz="1800"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200"/>
              <a:buFont typeface="Nunito Light"/>
              <a:buChar char="+"/>
            </a:pPr>
            <a:r>
              <a:rPr lang="en"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Essential Terminology</a:t>
            </a:r>
            <a:endParaRPr sz="1800" b="0" i="0" u="none" strike="noStrike" cap="none"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200"/>
              <a:buFont typeface="Nunito Light"/>
              <a:buChar char="+"/>
            </a:pPr>
            <a:r>
              <a:rPr lang="en"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Security Auditing Process/Lifecycle</a:t>
            </a:r>
            <a:endParaRPr sz="1800" b="0" i="0" u="none" strike="noStrike" cap="none"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200"/>
              <a:buFont typeface="Nunito Light"/>
              <a:buChar char="+"/>
            </a:pPr>
            <a:r>
              <a:rPr lang="en"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Types of Security Audits</a:t>
            </a:r>
            <a:endParaRPr sz="1800" b="0" i="0" u="none" strike="noStrike" cap="none"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200"/>
              <a:buFont typeface="Nunito Light"/>
              <a:buChar char="+"/>
            </a:pPr>
            <a:r>
              <a:rPr lang="en"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The Link between Security Auditing &amp; Penetration Testing</a:t>
            </a:r>
            <a:endParaRPr sz="1800"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200"/>
              <a:buFont typeface="Nunito Light"/>
              <a:buChar char="+"/>
            </a:pPr>
            <a:r>
              <a:rPr lang="en"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Compliance Standards, Regulations and Frameworks</a:t>
            </a:r>
            <a:endParaRPr sz="1800"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Security Audits</a:t>
            </a:r>
            <a:endParaRPr/>
          </a:p>
        </p:txBody>
      </p:sp>
      <p:graphicFrame>
        <p:nvGraphicFramePr>
          <p:cNvPr id="197" name="Google Shape;197;p49"/>
          <p:cNvGraphicFramePr/>
          <p:nvPr/>
        </p:nvGraphicFramePr>
        <p:xfrm>
          <a:off x="354813" y="1047825"/>
          <a:ext cx="8434375" cy="30478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1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Security Audit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Objective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Importance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Technical Audits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 on assessing the technical aspects of the organization’s IT infrastructure, including hardware, software, and network configurations.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Technical audits provide a detailed view of the technical controls in place, highlighting areas where penetration testing can uncover vulnerabilities.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technical audit might involve a thorough review of firewall configurations to ensure they are properly securing the network perimeter.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Network Audits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Assess the security of the organization’s network infrastructure, including routers, switches, firewalls, and other network devices.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Network audits can reveal vulnerabilities in network design and configurations that penetration testers can exploit to assess network security.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network audit might identify insecure protocols being used for data transmission, prompting penetration testers to test for potential exploits.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Application Audits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Evaluate the security of software applications, focusing on code quality, input validation, authentication mechanisms, and data handling.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Application audits highlight security flaws in applications that penetration testers can exploit to demonstrate real-world attack scenarios.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 application audit might reveal vulnerabilities such as SQL injection or cross-site scripting (XSS) in a web application.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647800" y="2195850"/>
            <a:ext cx="69630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Security Auditing &amp; Penetration Testing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order for you to operate successfully as a penetration tester, it is imperative that you understand </a:t>
            </a: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when, how and why</a:t>
            </a:r>
            <a:r>
              <a:rPr lang="en"/>
              <a:t> Security Audits are performed and how they relate to and affect penetration testing.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reason this is important is because Security Audits and Penetration testing are two separate types of security assessments that have their own unique scope, objectives and desired outcomes.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Furthermore, given the separation, it is important to understand when each is performed (sequentially), and whether they can be combined into a singular process/assessment.</a:t>
            </a:r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Auditing &amp; Penetration Testing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Before we dive into the when and the how, we first need to understand the differences between a Security Audit and a Penetration Test, more specifically, the differences in their objectives, scope and outcomes.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the differences between the two will paint a clearer picture as to when each assessment is performed and how they (potentially) feed into each other.</a:t>
            </a:r>
            <a:endParaRPr/>
          </a:p>
        </p:txBody>
      </p:sp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Auditing &amp; Penetration Testing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Auditing vs. Penetration Testing</a:t>
            </a:r>
            <a:endParaRPr/>
          </a:p>
        </p:txBody>
      </p:sp>
      <p:graphicFrame>
        <p:nvGraphicFramePr>
          <p:cNvPr id="197" name="Google Shape;197;p49"/>
          <p:cNvGraphicFramePr/>
          <p:nvPr/>
        </p:nvGraphicFramePr>
        <p:xfrm>
          <a:off x="106488" y="958900"/>
          <a:ext cx="8931025" cy="35706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Security Audit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Penetration Test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Purpose</a:t>
                      </a:r>
                      <a:endParaRPr sz="11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Evaluate an organization’s overall security posture by assessing compliance with policies, standards, and regulations. It focuses on the effectiveness of security controls, processes, and practices.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Simulate real-world attacks to identify and exploit vulnerabilities in systems, networks, or applications. It focuses on technical weaknesses and how they can be exploited by attackers.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Scope</a:t>
                      </a:r>
                      <a:endParaRPr sz="11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Comprehensive, covering various aspects such as policies, procedures, technical controls, physical security, and compliance with regulations.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Specific to the systems, networks, or applications being tested. The scope is defined to focus on particular areas of interest.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Methodology</a:t>
                      </a:r>
                      <a:endParaRPr sz="11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Typically involves reviewing documentation, conducting interviews, performing technical assessments, and evaluating compliance with security standards.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Involves using various tools and techniques to attempt to breach systems, exploit vulnerabilities, and assess the effectiveness of security defenses.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Outcome</a:t>
                      </a:r>
                      <a:endParaRPr sz="11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Identifies gaps in security policies, procedures, and controls. Provides recommendations for improving overall security and ensuring compliance.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Provides a detailed assessment of vulnerabilities and potential attack vectors. Offers recommendations for mitigating identified risks and improving security defenses.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Frequency</a:t>
                      </a:r>
                      <a:endParaRPr sz="11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Often performed on a regular basis (e.g., annually or biannually) or as required by compliance regulations.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Typically performed as needed, such as after significant changes to systems, on a regular schedule, or as part of compliance requirements.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Perform Security Audit First</a:t>
            </a:r>
            <a:r>
              <a:rPr lang="en"/>
              <a:t>: Companies often conduct a security audit first to evaluate their overall security posture, ensure compliance with regulations, and identify areas for improvement in policies and procedures.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Conduct Penetration Test Afterwards</a:t>
            </a:r>
            <a:r>
              <a:rPr lang="en"/>
              <a:t>: Based on the findings of the audit, a penetration test may be performed to assess the effectiveness of technical controls and identify specific vulnerabilities.</a:t>
            </a:r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Approach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>
            <a:spLocks noGrp="1"/>
          </p:cNvSpPr>
          <p:nvPr>
            <p:ph type="body" idx="1"/>
          </p:nvPr>
        </p:nvSpPr>
        <p:spPr>
          <a:xfrm>
            <a:off x="578250" y="896850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Advantages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Provides a comprehensive view of security from both policy and technical perspectives.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Identifies and addresses gaps in both procedural and technical controls.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Helps prioritize remediation efforts based on audit findings.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Approach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>
            <a:spLocks noGrp="1"/>
          </p:cNvSpPr>
          <p:nvPr>
            <p:ph type="body" idx="1"/>
          </p:nvPr>
        </p:nvSpPr>
        <p:spPr>
          <a:xfrm>
            <a:off x="569175" y="950775"/>
            <a:ext cx="7987500" cy="3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Integrate Security Audit and Penetration Testing</a:t>
            </a:r>
            <a:r>
              <a:rPr lang="en"/>
              <a:t>: Some organizations choose to combine security audits and penetration tests, often through a holistic security assessment that incorporates both elements.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Advantages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Streamlines the assessment process by combining policy, procedural, and technical evaluations.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Provides a more complete picture of the organization’s security posture in a single engagement.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Can be more efficient and cost-effective by addressing both compliance and technical vulnerabilities simultaneously.</a:t>
            </a:r>
            <a:endParaRPr/>
          </a:p>
        </p:txBody>
      </p:sp>
      <p:sp>
        <p:nvSpPr>
          <p:cNvPr id="215" name="Google Shape;215;p5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Approach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 txBox="1">
            <a:spLocks noGrp="1"/>
          </p:cNvSpPr>
          <p:nvPr>
            <p:ph type="title"/>
          </p:nvPr>
        </p:nvSpPr>
        <p:spPr>
          <a:xfrm>
            <a:off x="672050" y="2188050"/>
            <a:ext cx="6963000" cy="7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Example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4"/>
          <p:cNvSpPr txBox="1">
            <a:spLocks noGrp="1"/>
          </p:cNvSpPr>
          <p:nvPr>
            <p:ph type="body" idx="1"/>
          </p:nvPr>
        </p:nvSpPr>
        <p:spPr>
          <a:xfrm>
            <a:off x="578250" y="919575"/>
            <a:ext cx="79875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a fictional organization, "SecurePayments Inc.," which processes credit card transactions and </a:t>
            </a:r>
            <a:r>
              <a:rPr lang="en" u="sng"/>
              <a:t>must adhere to PCI DSS standards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example, “SecurePayments Inc.” is using a sequential approach to assess their overall security posture. The organization has already performed a security audit through an independent audit firm and are using the findings in the audit report as the basis of their remediation plan/efforts.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part of their remediation plan, the organization has decided to hire you (or your firm) to perform a penetration test with a focus on ensuring PCI DSS compliance.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4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Sequential Approach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452" name="Google Shape;452;p98"/>
          <p:cNvSpPr txBox="1">
            <a:spLocks noGrp="1"/>
          </p:cNvSpPr>
          <p:nvPr>
            <p:ph type="body" idx="1"/>
          </p:nvPr>
        </p:nvSpPr>
        <p:spPr>
          <a:xfrm>
            <a:off x="279725" y="214350"/>
            <a:ext cx="3994500" cy="4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Basic Understanding of Cybersecurity Concepts: Familiarity with fundamental cybersecurity principles and terminology.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Basic Understanding of the Penetration Testing Lifecycle and methodology.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Knowledge of Network and Application Security: Understanding of network protocols, architecture, and common security practices.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Basic Familiarity with Security Tools: Experience using security tools such as Nessus, Nmap, and Wireshark.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Awareness of Compliance Standards: Basic knowledge of regulatory requirements and industry standards (e.g., PCI DSS, ISO 27001).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5"/>
          <p:cNvSpPr txBox="1">
            <a:spLocks noGrp="1"/>
          </p:cNvSpPr>
          <p:nvPr>
            <p:ph type="body" idx="1"/>
          </p:nvPr>
        </p:nvSpPr>
        <p:spPr>
          <a:xfrm>
            <a:off x="578250" y="919575"/>
            <a:ext cx="79875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external audit performed by the independent audit firm outlined the following findings: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Inadequate encryption for cardholder data in transit.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Weak/inadequate network security controls and traffic monitoring.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Weak access control policies that allow excessive permissions.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Outdated incident response procedures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corresponding recommendations for the findings outlined above are: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Implement strong encryption protocols for data in transit.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Revise access control policies to follow the principle of least privilege.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Update and test incident response procedures regularly.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Nunito"/>
                <a:ea typeface="Nunito"/>
                <a:cs typeface="Nunito"/>
                <a:sym typeface="Nunito"/>
              </a:rPr>
              <a:t>The company followed the Security Audit lifecycle/process outlined in the “Security Auditing Process/Lifecycle video and made the necessary improvements based on the recommendations.</a:t>
            </a:r>
            <a:endParaRPr sz="14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2" name="Google Shape;232;p55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Sequential Approach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6"/>
          <p:cNvSpPr txBox="1">
            <a:spLocks noGrp="1"/>
          </p:cNvSpPr>
          <p:nvPr>
            <p:ph type="body" idx="1"/>
          </p:nvPr>
        </p:nvSpPr>
        <p:spPr>
          <a:xfrm>
            <a:off x="578250" y="919575"/>
            <a:ext cx="79875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SecurePayments Inc. - Penetration Test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Objectives: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making the necessary changes/improvements based on the findings and recommendations in the external audit report, "SecurePayments Inc.," has hired you to test the </a:t>
            </a:r>
            <a:r>
              <a:rPr lang="en" u="sng"/>
              <a:t>technical controls</a:t>
            </a:r>
            <a:r>
              <a:rPr lang="en"/>
              <a:t> and </a:t>
            </a:r>
            <a:r>
              <a:rPr lang="en" u="sng"/>
              <a:t>security measures</a:t>
            </a:r>
            <a:r>
              <a:rPr lang="en"/>
              <a:t> implemented </a:t>
            </a:r>
            <a:r>
              <a:rPr lang="en" u="sng"/>
              <a:t>based on audit findings</a:t>
            </a:r>
            <a:r>
              <a:rPr lang="en"/>
              <a:t> to verify whether they are effective.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38" name="Google Shape;238;p56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Sequential Approach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7"/>
          <p:cNvSpPr txBox="1">
            <a:spLocks noGrp="1"/>
          </p:cNvSpPr>
          <p:nvPr>
            <p:ph type="body" idx="1"/>
          </p:nvPr>
        </p:nvSpPr>
        <p:spPr>
          <a:xfrm>
            <a:off x="578250" y="919575"/>
            <a:ext cx="79875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SecurePayments Inc. - Penetration Test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Phase 1: Planning and Preparation: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the initial phase, you identify that the PCI DSS scope includes the cardholder data environment (CDE). You review SecurePayments Inc.’s network diagrams and PCI DSS self-assessment questionnaires to understand their current security measures and compliance status.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Objectives: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the scope of the penetration test to focus on the areas identified in the audit, such as network security and application vulnerabilities.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a testing schedule and inform stakeholders.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44" name="Google Shape;244;p5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Sequential Approach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8"/>
          <p:cNvSpPr txBox="1">
            <a:spLocks noGrp="1"/>
          </p:cNvSpPr>
          <p:nvPr>
            <p:ph type="body" idx="1"/>
          </p:nvPr>
        </p:nvSpPr>
        <p:spPr>
          <a:xfrm>
            <a:off x="578250" y="919575"/>
            <a:ext cx="79875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SecurePayments Inc. - Penetration Test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Phase 2: Information Gathering and Reconnaissance: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gather information on SecurePayments Inc.'s security policies, such as their access control policies, encryption standards, and incident response procedures.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also review their most recent PCI DSS audit report to identify areas of concern highlighted by auditors.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50" name="Google Shape;250;p5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Sequential Approach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9"/>
          <p:cNvSpPr txBox="1">
            <a:spLocks noGrp="1"/>
          </p:cNvSpPr>
          <p:nvPr>
            <p:ph type="body" idx="1"/>
          </p:nvPr>
        </p:nvSpPr>
        <p:spPr>
          <a:xfrm>
            <a:off x="578250" y="919575"/>
            <a:ext cx="79875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SecurePayments Inc. - Penetration Test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Phase 3: Penetration Test Execution: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Conduct network scanning, enumeration and vulnerability assessments to identify weaknesses, misconfigurations or vulnerabilities.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Attempt exploitation of identified vulnerabilities to assess their impact.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the effectiveness of newly implemented encryption and access controls.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56" name="Google Shape;256;p5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Sequential Approach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0"/>
          <p:cNvSpPr txBox="1">
            <a:spLocks noGrp="1"/>
          </p:cNvSpPr>
          <p:nvPr>
            <p:ph type="body" idx="1"/>
          </p:nvPr>
        </p:nvSpPr>
        <p:spPr>
          <a:xfrm>
            <a:off x="578250" y="919575"/>
            <a:ext cx="79875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SecurePayments Inc. - Penetration Test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Phase 4: Findings and Recommendations: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Outcome: The penetration test uncovers additional vulnerabilities: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An exposed administrative interface that allows unauthorized access.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SQL injection vulnerabilities in a customer-facing web application.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Secure the administrative interface by implementing additional authentication and access controls.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Patch the SQL injection vulnerabilities and conduct a thorough review of application security.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62" name="Google Shape;262;p6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Sequential Approach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1"/>
          <p:cNvSpPr txBox="1">
            <a:spLocks noGrp="1"/>
          </p:cNvSpPr>
          <p:nvPr>
            <p:ph type="body" idx="1"/>
          </p:nvPr>
        </p:nvSpPr>
        <p:spPr>
          <a:xfrm>
            <a:off x="578250" y="919575"/>
            <a:ext cx="79875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Summary of Sequential Approach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Audit Results: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Identified compliance gaps and policy deficiencies.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Provided recommendations for improving security policies and procedures.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Penetration Testing Results: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Revealed specific technical vulnerabilities.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Offered targeted recommendations to address these technical weaknesses.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68" name="Google Shape;268;p6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Sequential Approach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656025" y="2181300"/>
            <a:ext cx="6963000" cy="7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Governance, Risk &amp; Compliance (GRC)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Governance, Risk, and Compliance (GRC) is a comprehensive framework used by organizations to manage and align their governance practices, risk management strategies, and compliance with regulatory requirements.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holistic approach helps organizations maintain transparency, accountability, and resilience in an increasingly complex regulatory environment.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Governance, Risk &amp; Compliance (GRC)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Governance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Governance refers to the framework of policies, procedures, and practices that ensure an organization achieves its objectives, manages its risks, and complies with legal and regulatory requirements.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Policy Development: Creating clear, comprehensive security policies.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Roles and Responsibilities: Defining roles and responsibilities for security management.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Accountability: Establishing accountability mechanisms for security performance.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Governance, Risk &amp; Compliance (GRC)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99"/>
          <p:cNvSpPr txBox="1">
            <a:spLocks noGrp="1"/>
          </p:cNvSpPr>
          <p:nvPr>
            <p:ph type="title"/>
          </p:nvPr>
        </p:nvSpPr>
        <p:spPr>
          <a:xfrm>
            <a:off x="210425" y="662550"/>
            <a:ext cx="23301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Learning  Objectives/Outcomes:</a:t>
            </a:r>
            <a:endParaRPr sz="1700"/>
          </a:p>
        </p:txBody>
      </p:sp>
      <p:sp>
        <p:nvSpPr>
          <p:cNvPr id="458" name="Google Shape;458;p99"/>
          <p:cNvSpPr txBox="1"/>
          <p:nvPr/>
        </p:nvSpPr>
        <p:spPr>
          <a:xfrm>
            <a:off x="2988900" y="334950"/>
            <a:ext cx="57963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Understand the Role of Security Auditing: Grasp the importance and objectives of security auditing within an organization.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Differentiate Between Audits, Assessments, and Tests: Clearly distinguish between security auditing, vulnerability assessments, and penetration tests.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Learn the Security Auditing Process: Gain knowledge of the steps involved in conducting a comprehensive security audit.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Assess Compliance Requirements: Understand how to evaluate and ensure compliance with regulatory standards.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Apply Security Auditing Techniques: Learn practical techniques for auditing networks, systems, applications, and policies.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Integrate Audits with Penetration Testing: Understand how security auditing supports and enhances penetration testing efforts.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Risk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Risk management involves identifying, assessing, and mitigating risks that could negatively impact an organization's assets and operations.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Risk Identification: Recognizing potential threats and vulnerabilities.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Risk Assessment: Evaluating the likelihood and impact of identified risks.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Risk Mitigation: Implementing measures to reduce or eliminate risks.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Governance, Risk &amp; Compliance (GRC)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Compliance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Compliance ensures that an organization adheres to relevant laws, regulations, and industry standards.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Regulatory Requirements: Meeting legal obligations such as GDPR, HIPAA, or PCI DSS.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Internal Policies: Adhering to internal security policies and procedures.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Audits and Assessments: Conducting regular reviews to ensure compliance.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Governance, Risk &amp; Compliance (GRC)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Comprehensive Security Assessment: Understanding GRC helps testers conduct more thorough and relevant assessments.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Enhanced Reporting: Knowledge of GRC allows testers to frame their findings in the context of organizational policies, risk management, and compliance requirements.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Strategic Recommendations: Testers can provide more strategic recommendations that align with the organization's GRC framework, helping to strengthen overall security posture.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GRC in Penetration Testing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656025" y="2018100"/>
            <a:ext cx="6963000" cy="11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Common Standards, Frameworks &amp; Guidelines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Frameworks: Provide a structured approach to implementing security practices, often flexible and adaptable to various organizations and industries.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Standards: Set specific requirements and criteria that must be met to achieve compliance; often mandatory in regulated industries.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Guidelines: Offer recommended practices and advice to improve security; generally not mandatory but considered best practices.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Frameworks, Standards and Guidelines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 txBox="1">
            <a:spLocks noGrp="1"/>
          </p:cNvSpPr>
          <p:nvPr>
            <p:ph type="body" idx="1"/>
          </p:nvPr>
        </p:nvSpPr>
        <p:spPr>
          <a:xfrm>
            <a:off x="569175" y="953100"/>
            <a:ext cx="7987500" cy="3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NIST Cybersecurity Framework (CSF)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Overview: A set of guidelines and best practices developed by the National Institute of Standards and Technology (NIST) to help organizations manage and reduce cybersecurity risk.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Focus: Core functions include Identify, Protect, Detect, Respond, and Recover.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COBIT (Control Objectives for Information and Related Technologies)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Overview: A framework for developing, implementing, monitoring, and improving IT governance and management practices.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Focus: Aligning IT goals with business objectives, managing IT risks, and ensuring compliance with regulations.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body" idx="1"/>
          </p:nvPr>
        </p:nvSpPr>
        <p:spPr>
          <a:xfrm>
            <a:off x="578250" y="887350"/>
            <a:ext cx="7987500" cy="3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ISO/IEC 27001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Overview: An international standard for information security management systems (ISMS) that outlines best practices for managing and protecting sensitive information.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 Focus: Establishing, implementing, maintaining, and continually improving an ISMS.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PCI Data Security Standard (PCI DSS)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Overview: A set of security standards designed to protect payment card information and ensure secure processing of credit card transactions.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 Focus: Requirements for protecting cardholder data, maintaining a secure network, and implementing robust access control measures.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Legal Requirement: Required for organizations that handle credit card transactions.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578250" y="936650"/>
            <a:ext cx="7987500" cy="3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HIPAA (Health Insurance Portability and Accountability Act)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Overview: A U.S. law that sets standards for protecting sensitive patient information and ensuring privacy and security of health data.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Key Focus: Privacy Rule, Security Rule, and Breach Notification Rule.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Legal Requirement: Required for healthcare providers, health plans, and other entities handling protected health information.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>
            <a:spLocks noGrp="1"/>
          </p:cNvSpPr>
          <p:nvPr>
            <p:ph type="body" idx="1"/>
          </p:nvPr>
        </p:nvSpPr>
        <p:spPr>
          <a:xfrm>
            <a:off x="578250" y="936650"/>
            <a:ext cx="7987500" cy="3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GDPR (General Data Protection Regulation)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Overview: A regulation in the European Union that governs data protection and privacy for individuals within the EU and the European Economic Area (EEA).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Key Focus: Data protection principles, rights of data subjects, and obligations for data controllers and processors.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Legal Requirement: Required for organizations processing personal data of individuals within the EU/EEA.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>
            <a:spLocks noGrp="1"/>
          </p:cNvSpPr>
          <p:nvPr>
            <p:ph type="body" idx="1"/>
          </p:nvPr>
        </p:nvSpPr>
        <p:spPr>
          <a:xfrm>
            <a:off x="578250" y="936650"/>
            <a:ext cx="7987500" cy="3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CIS Controls (Center for Internet Security Controls)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Overview: A set of best practices and actionable steps to help organizations improve their cybersecurity posture.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Key Focus: Foundational and advanced security controls organized into categories such as basic, foundational, and organizational controls.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5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Guidelines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0"/>
          <p:cNvSpPr txBox="1">
            <a:spLocks noGrp="1"/>
          </p:cNvSpPr>
          <p:nvPr>
            <p:ph type="title"/>
          </p:nvPr>
        </p:nvSpPr>
        <p:spPr>
          <a:xfrm>
            <a:off x="2216550" y="2189850"/>
            <a:ext cx="4710900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Get Started!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 txBox="1">
            <a:spLocks noGrp="1"/>
          </p:cNvSpPr>
          <p:nvPr>
            <p:ph type="body" idx="1"/>
          </p:nvPr>
        </p:nvSpPr>
        <p:spPr>
          <a:xfrm>
            <a:off x="578250" y="936650"/>
            <a:ext cx="7987500" cy="3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NIST SP 800-53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Overview: A publication by NIST that provides a catalog of security and privacy controls for federal information systems and organizations.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Key Focus: Security controls for federal information systems, including controls for risk management and information security.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Legal Requirement: Required for U.S. federal agencies and organizations handling federal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3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Guidelines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656025" y="2181300"/>
            <a:ext cx="6963000" cy="7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Phase 1 - Develop a Security Policy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use a practical example to explain and demonstrate how security audits work, how they are performed and how they relate to a penetration test.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objective of this section is to provide you with tacit knowledge of how results from security audits affect the objectives and scope of a penetration test, in addition to outlining the changes/adaptations that need to be made when performing a pentest for an organization that is required to comply with specific standards or regulations.</a:t>
            </a:r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Audit to Pentest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 txBox="1">
            <a:spLocks noGrp="1"/>
          </p:cNvSpPr>
          <p:nvPr>
            <p:ph type="body" idx="1"/>
          </p:nvPr>
        </p:nvSpPr>
        <p:spPr>
          <a:xfrm>
            <a:off x="569175" y="927075"/>
            <a:ext cx="8371800" cy="3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Background: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Company: SecureTech Solutions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Description: 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SecureTech Solutions is a fictitious cybersecurity consultancy that specializes in securing IT infrastructure for various clients.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 this example, we will be demonstrating the process of developing a security policy for Linux servers, performing a risk assessment using the NIST SP 800-53 framework, performing a security audit and testing the remediations.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example will guide you through the entire process, from initial policy creation to auditing and penetration testing, highlighting the importance of compliance with industry standards.</a:t>
            </a:r>
            <a:endParaRPr sz="1700"/>
          </a:p>
        </p:txBody>
      </p:sp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Audit to Pentest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body" idx="1"/>
          </p:nvPr>
        </p:nvSpPr>
        <p:spPr>
          <a:xfrm>
            <a:off x="569175" y="927075"/>
            <a:ext cx="8371800" cy="3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Objectives: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a baseline security policy for Linux servers that aligns with NIST SP 800-53 guidelines, ensuring that servers are configured and managed securely.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policy should ensure that Linux servers are secure and protected from unauthorized access, vulnerabilities, and other security threats.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will be used to establish baseline security requirements for configuring, maintaining, and monitoring Linux servers within the organization, aligned with NIST SP 800-53.</a:t>
            </a:r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2 - Developing a Security Policy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569175" y="927075"/>
            <a:ext cx="8371800" cy="3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Security Policy Development Process: Requirements Gathering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Purpose: Define the purpose and scope of the security policy.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Control: Outline user account management, authentication methods, and privilege management.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 and Accountability: Specify logging requirements and log review procedures.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Configuration Management: Define baseline configurations, software update practices, and change management.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Identification and Authentication: Enforce strong password policies and unique user identification.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 - Developing a Security Policy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>
            <a:spLocks noGrp="1"/>
          </p:cNvSpPr>
          <p:nvPr>
            <p:ph type="body" idx="1"/>
          </p:nvPr>
        </p:nvSpPr>
        <p:spPr>
          <a:xfrm>
            <a:off x="569175" y="927075"/>
            <a:ext cx="8371800" cy="3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Security Policy Development Process: Requirements Gathering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and Information Integrity: Implement malware protection, security monitoring, and vulnerability management.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Maintenance: Outline controlled maintenance and approved maintenance tools.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1 - Developing a Security Policy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>
            <a:spLocks noGrp="1"/>
          </p:cNvSpPr>
          <p:nvPr>
            <p:ph type="body" idx="1"/>
          </p:nvPr>
        </p:nvSpPr>
        <p:spPr>
          <a:xfrm>
            <a:off x="569175" y="927075"/>
            <a:ext cx="83718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Simple Security Policy for Linux Servers Aligned with NIST SP 800-53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5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 - Developing a Security Policy</a:t>
            </a:r>
            <a:endParaRPr/>
          </a:p>
        </p:txBody>
      </p:sp>
      <p:graphicFrame>
        <p:nvGraphicFramePr>
          <p:cNvPr id="216" name="Google Shape;216;p52"/>
          <p:cNvGraphicFramePr/>
          <p:nvPr/>
        </p:nvGraphicFramePr>
        <p:xfrm>
          <a:off x="307500" y="1525075"/>
          <a:ext cx="8529000" cy="2956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6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Policy Area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Control ID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Policy Statement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Access Control (AC)</a:t>
                      </a:r>
                      <a:endParaRPr sz="1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AC-2, AC-5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User Accounts: Only authorized personnel shall be granted access to Linux servers. Each user must have a unique user account; shared accounts are prohibited. Inactive accounts must be disabled or removed within 30 days.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IA-2, IA-5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Authentication: Enforce strong password policies: minimum length of 12 characters, including upper/lower case letters, numbers, and special characters. Use SSH key-based authentication where possible; disable password-based SSH access. Implement two-factor authentication (2FA) for privileged accounts.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Audit and Accountability (AU)</a:t>
                      </a:r>
                      <a:endParaRPr sz="1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AU-2, AU-3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System Logging: Enable and configure system logging to capture critical events. Use rsyslog or journald for centralized logging.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AU-6, AU-7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Log Review: Regularly review logs for suspicious activities. Retain logs for at least 90 days.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3"/>
          <p:cNvSpPr txBox="1">
            <a:spLocks noGrp="1"/>
          </p:cNvSpPr>
          <p:nvPr>
            <p:ph type="body" idx="1"/>
          </p:nvPr>
        </p:nvSpPr>
        <p:spPr>
          <a:xfrm>
            <a:off x="569175" y="927075"/>
            <a:ext cx="83718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Simple Security Policy for Linux Servers Aligned with NIST SP 800-53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3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 - Developing a Security Policy</a:t>
            </a:r>
            <a:endParaRPr/>
          </a:p>
        </p:txBody>
      </p:sp>
      <p:graphicFrame>
        <p:nvGraphicFramePr>
          <p:cNvPr id="223" name="Google Shape;223;p53"/>
          <p:cNvGraphicFramePr/>
          <p:nvPr/>
        </p:nvGraphicFramePr>
        <p:xfrm>
          <a:off x="307500" y="1525075"/>
          <a:ext cx="8529000" cy="2316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6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Policy Area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Control ID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Policy Statement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Configuration Management</a:t>
                      </a:r>
                      <a:endParaRPr sz="1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CM-2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Configuration Baseline: Maintain a secure baseline configuration for all Linux servers. Use configuration management tools (e.g., Ansible, Puppet) to enforce configurations.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CM-3, CM-5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Software Updates: Keep the system and installed software up to date. Apply security patches within 30 days of release.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Identification and Authentication (IA)	</a:t>
                      </a:r>
                      <a:endParaRPr sz="1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IA-5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Password Management: Enforce password complexity and expiration policies. Use password managers to securely store and manage passwords.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IA-4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User Identification: Ensure all users are uniquely identified.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4"/>
          <p:cNvSpPr txBox="1">
            <a:spLocks noGrp="1"/>
          </p:cNvSpPr>
          <p:nvPr>
            <p:ph type="body" idx="1"/>
          </p:nvPr>
        </p:nvSpPr>
        <p:spPr>
          <a:xfrm>
            <a:off x="569175" y="927075"/>
            <a:ext cx="83718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Simple Security Policy for Linux Servers Aligned with NIST SP 800-53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54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 - Developing a Security Policy</a:t>
            </a:r>
            <a:endParaRPr/>
          </a:p>
        </p:txBody>
      </p:sp>
      <p:graphicFrame>
        <p:nvGraphicFramePr>
          <p:cNvPr id="230" name="Google Shape;230;p54"/>
          <p:cNvGraphicFramePr/>
          <p:nvPr/>
        </p:nvGraphicFramePr>
        <p:xfrm>
          <a:off x="307500" y="1525075"/>
          <a:ext cx="8529000" cy="2453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6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Policy Area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Control ID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Policy Statement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System and Information Integrity (SI)	</a:t>
                      </a:r>
                      <a:endParaRPr sz="1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SI-3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Malware Protection: Implement malware detection and prevention measures. Regularly scan servers for malware.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SI-4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Security Monitoring: Monitor systems for security breaches or anomalies. Use tools like Lynis to perform regular security audits.</a:t>
                      </a:r>
                      <a:endParaRPr sz="1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Maintenance (MA)</a:t>
                      </a:r>
                      <a:endParaRPr sz="1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MA-2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Controlled Maintenance: Perform regular maintenance on servers according to documented procedures.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MA-3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Maintenance Tools: Use only approved maintenance tools and ensure they are secure.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655600" y="2189850"/>
            <a:ext cx="6104100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Overview of Security Auditing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656025" y="2181300"/>
            <a:ext cx="6963000" cy="7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Phase 2 - Security Auditing With Lynis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Objective</a:t>
            </a:r>
            <a:r>
              <a:rPr lang="en"/>
              <a:t>: Perform a security audit on a Linux server using Lynis, identify vulnerabilities, and remediate the findings based on the security policy.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1. Installing and Running Lynis: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 Lynis: Install Lynis on the Linux server.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 the Server: Run a Lynis audit scan on the target Linux server.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the Report: Analyze the Lynis report to identify security issues and recommendations.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2 - Security Auditing With Lynis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2. Remediation: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Findings: Remediate vulnerabilities identified in the Lynis report (e.g., updating software, enforcing password policies).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Security Policy: Document remediation actions and update the security policy to reflect changes.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2 - Security Auditing With Lynis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656025" y="2181300"/>
            <a:ext cx="6963000" cy="7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Demo: Security Auditing With Lynis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656025" y="2181300"/>
            <a:ext cx="6963000" cy="7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Phase 3 - Conduct Penetration Test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Objective</a:t>
            </a:r>
            <a:r>
              <a:rPr lang="en"/>
              <a:t>: To validate the effectiveness of remediation actions through a penetration test, ensuring that the Linux server is secure and compliant with the security policy.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1. Execution: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Scan: Use Nmap to identify open ports and services.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 Scanning: Use Metasploit to find and exploit vulnerabilities.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Application Testing: Use Burp Suite to test web applications (if applicable).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3 - Conduct Penetration Test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2. Validating Remediation: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Results: Compare initial audit findings with penetration test results to verify that vulnerabilities have been addressed.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for New Vulnerabilities: Identify and remediate any new vulnerabilities introduced during the remediation phase.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3 - Conduct Penetration Test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body" idx="1"/>
          </p:nvPr>
        </p:nvSpPr>
        <p:spPr>
          <a:xfrm>
            <a:off x="569175" y="1075450"/>
            <a:ext cx="79875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3. Reporting: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Executive Summary: Provide an overview of the penetration test and major findings.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Methodology: Detail the tools and techniques used during the test.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Findings: Describe vulnerabilities found, including severity and potential impact.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Recommendations: Offer steps to further secure the 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3 - Conduct Penetration Test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0"/>
          <p:cNvSpPr txBox="1">
            <a:spLocks noGrp="1"/>
          </p:cNvSpPr>
          <p:nvPr>
            <p:ph type="title"/>
          </p:nvPr>
        </p:nvSpPr>
        <p:spPr>
          <a:xfrm>
            <a:off x="656025" y="2181300"/>
            <a:ext cx="6963000" cy="7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Demo: Conduct Penetration Test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647175" y="2189850"/>
            <a:ext cx="4710900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Auditing Fundamentals</a:t>
            </a:r>
            <a:endParaRPr/>
          </a:p>
        </p:txBody>
      </p:sp>
      <p:sp>
        <p:nvSpPr>
          <p:cNvPr id="180" name="Google Shape;180;p46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Course Conclusion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Security Auditing?</a:t>
            </a:r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Auditing is a systematic process of evaluating and verifying the security measures and controls in place within an organization to ensure they are effective, appropriate, and compliant with relevant standards, policies, and regulations.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involves reviewing various aspects of the organization's information systems, networks, applications, and operational procedures to identify vulnerabilities, weaknesses, and areas for improvement.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 txBox="1">
            <a:spLocks noGrp="1"/>
          </p:cNvSpPr>
          <p:nvPr>
            <p:ph type="title"/>
          </p:nvPr>
        </p:nvSpPr>
        <p:spPr>
          <a:xfrm>
            <a:off x="210425" y="662550"/>
            <a:ext cx="23301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Learning  Objectives/Outcomes:</a:t>
            </a:r>
            <a:endParaRPr sz="1700"/>
          </a:p>
        </p:txBody>
      </p:sp>
      <p:sp>
        <p:nvSpPr>
          <p:cNvPr id="186" name="Google Shape;186;p47"/>
          <p:cNvSpPr txBox="1"/>
          <p:nvPr/>
        </p:nvSpPr>
        <p:spPr>
          <a:xfrm>
            <a:off x="2988900" y="334950"/>
            <a:ext cx="57963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Understand the Role of Security Auditing: Grasp the importance and objectives of security auditing within an organization.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Differentiate Between Audits, Assessments, and Tests: Clearly distinguish between security auditing, vulnerability assessments, and penetration tests.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Learn the Security Auditing Process: Gain knowledge of the steps involved in conducting a comprehensive security audit.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Assess Compliance Requirements: Understand how to evaluate and ensure compliance with regulatory standards.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Apply Security Auditing Techniques: Learn practical techniques for auditing networks, systems, applications, and policies.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600"/>
              <a:buFont typeface="Nunito Light"/>
              <a:buChar char="+"/>
            </a:pPr>
            <a:r>
              <a:rPr lang="en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rPr>
              <a:t>Integrate Audits with Penetration Testing: Understand how security auditing supports and enhances penetration testing efforts.</a:t>
            </a:r>
            <a:endParaRPr>
              <a:solidFill>
                <a:srgbClr val="25262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2216550" y="2189850"/>
            <a:ext cx="4710900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6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Security Auditing</a:t>
            </a:r>
            <a:endParaRPr/>
          </a:p>
        </p:txBody>
      </p:sp>
      <p:sp>
        <p:nvSpPr>
          <p:cNvPr id="191" name="Google Shape;191;p48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Nunito"/>
                <a:ea typeface="Nunito"/>
                <a:cs typeface="Nunito"/>
                <a:sym typeface="Nunito"/>
              </a:rPr>
              <a:t>1. Identifying Vulnerabilities and Weaknesses: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audits help uncover vulnerabilities and weaknesses in an organization's information systems and infrastructure that could be exploited by attackers.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audits ensure that security controls are effective and up-to-date, minimizing the risk of breaches.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5206</Words>
  <Application>Microsoft Macintosh PowerPoint</Application>
  <PresentationFormat>On-screen Show (16:9)</PresentationFormat>
  <Paragraphs>559</Paragraphs>
  <Slides>82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Roboto</vt:lpstr>
      <vt:lpstr>Nunito Light</vt:lpstr>
      <vt:lpstr>Proxima Nova Semibold</vt:lpstr>
      <vt:lpstr>Montserrat</vt:lpstr>
      <vt:lpstr>Nunito</vt:lpstr>
      <vt:lpstr>Barlow SemiBold</vt:lpstr>
      <vt:lpstr>Proxima Nova</vt:lpstr>
      <vt:lpstr>[MASTER] INE Slides</vt:lpstr>
      <vt:lpstr>[MASTER] INE Slides</vt:lpstr>
      <vt:lpstr>Auditing Fundamentals</vt:lpstr>
      <vt:lpstr>Alexis Ahmed</vt:lpstr>
      <vt:lpstr>Course Topic Overview</vt:lpstr>
      <vt:lpstr>Prerequisites</vt:lpstr>
      <vt:lpstr>Learning  Objectives/Outcomes:</vt:lpstr>
      <vt:lpstr>Let’s Get Started!</vt:lpstr>
      <vt:lpstr>Overview of Security Auditing</vt:lpstr>
      <vt:lpstr>What is Security Auditing?</vt:lpstr>
      <vt:lpstr>Importance of Security Auditing</vt:lpstr>
      <vt:lpstr>Importance of Security Auditing</vt:lpstr>
      <vt:lpstr>Importance of Security Auditing</vt:lpstr>
      <vt:lpstr>Importance of Security Auditing</vt:lpstr>
      <vt:lpstr>Importance of Security Auditing</vt:lpstr>
      <vt:lpstr>Importance of Security Auditing</vt:lpstr>
      <vt:lpstr>Essential Terminology</vt:lpstr>
      <vt:lpstr>Essential Terminology</vt:lpstr>
      <vt:lpstr>Essential Terminology</vt:lpstr>
      <vt:lpstr>Security Auditing Process/Lifecycle</vt:lpstr>
      <vt:lpstr>Security Auditing Process</vt:lpstr>
      <vt:lpstr>Security Auditing Process</vt:lpstr>
      <vt:lpstr>Security Auditing Process</vt:lpstr>
      <vt:lpstr>Security Auditing Process</vt:lpstr>
      <vt:lpstr>Security Auditing Process</vt:lpstr>
      <vt:lpstr>Security Auditing Process</vt:lpstr>
      <vt:lpstr>Security Auditing Process</vt:lpstr>
      <vt:lpstr>Security Auditing Lifecycle</vt:lpstr>
      <vt:lpstr>Types of Security Audits</vt:lpstr>
      <vt:lpstr>Types of Security Audits</vt:lpstr>
      <vt:lpstr>Types of Security Audits</vt:lpstr>
      <vt:lpstr>Types of Security Audits</vt:lpstr>
      <vt:lpstr>Security Auditing &amp; Penetration Testing</vt:lpstr>
      <vt:lpstr>Security Auditing &amp; Penetration Testing</vt:lpstr>
      <vt:lpstr>Security Auditing &amp; Penetration Testing</vt:lpstr>
      <vt:lpstr>Security Auditing vs. Penetration Testing</vt:lpstr>
      <vt:lpstr>Sequential Approach</vt:lpstr>
      <vt:lpstr>Sequential Approach</vt:lpstr>
      <vt:lpstr>Combined Approach</vt:lpstr>
      <vt:lpstr>Example</vt:lpstr>
      <vt:lpstr>Example: Sequential Approach</vt:lpstr>
      <vt:lpstr>Example: Sequential Approach</vt:lpstr>
      <vt:lpstr>Example: Sequential Approach</vt:lpstr>
      <vt:lpstr>Example: Sequential Approach</vt:lpstr>
      <vt:lpstr>Example: Sequential Approach</vt:lpstr>
      <vt:lpstr>Example: Sequential Approach</vt:lpstr>
      <vt:lpstr>Example: Sequential Approach</vt:lpstr>
      <vt:lpstr>Example: Sequential Approach</vt:lpstr>
      <vt:lpstr>Governance, Risk &amp; Compliance (GRC)</vt:lpstr>
      <vt:lpstr>Governance, Risk &amp; Compliance (GRC)</vt:lpstr>
      <vt:lpstr>Governance, Risk &amp; Compliance (GRC)</vt:lpstr>
      <vt:lpstr>Governance, Risk &amp; Compliance (GRC)</vt:lpstr>
      <vt:lpstr>Governance, Risk &amp; Compliance (GRC)</vt:lpstr>
      <vt:lpstr>Importance of GRC in Penetration Testing</vt:lpstr>
      <vt:lpstr>Common Standards, Frameworks &amp; Guidelines</vt:lpstr>
      <vt:lpstr>Frameworks, Standards and Guidelines</vt:lpstr>
      <vt:lpstr>Frameworks</vt:lpstr>
      <vt:lpstr>Standards</vt:lpstr>
      <vt:lpstr>Standards</vt:lpstr>
      <vt:lpstr>Standards</vt:lpstr>
      <vt:lpstr>Guidelines</vt:lpstr>
      <vt:lpstr>Guidelines</vt:lpstr>
      <vt:lpstr>Phase 1 - Develop a Security Policy</vt:lpstr>
      <vt:lpstr>From Audit to Pentest</vt:lpstr>
      <vt:lpstr>From Audit to Pentest</vt:lpstr>
      <vt:lpstr>Phase 2 - Developing a Security Policy</vt:lpstr>
      <vt:lpstr>Phase 1  - Developing a Security Policy</vt:lpstr>
      <vt:lpstr>Phase 1 - Developing a Security Policy</vt:lpstr>
      <vt:lpstr>Phase 1  - Developing a Security Policy</vt:lpstr>
      <vt:lpstr>Phase 1  - Developing a Security Policy</vt:lpstr>
      <vt:lpstr>Phase 1  - Developing a Security Policy</vt:lpstr>
      <vt:lpstr>Phase 2 - Security Auditing With Lynis</vt:lpstr>
      <vt:lpstr>Phase 2 - Security Auditing With Lynis</vt:lpstr>
      <vt:lpstr>Phase 2 - Security Auditing With Lynis</vt:lpstr>
      <vt:lpstr>Demo: Security Auditing With Lynis</vt:lpstr>
      <vt:lpstr>Phase 3 - Conduct Penetration Test</vt:lpstr>
      <vt:lpstr>Phase 3 - Conduct Penetration Test</vt:lpstr>
      <vt:lpstr>Phase 3 - Conduct Penetration Test</vt:lpstr>
      <vt:lpstr>Phase 3 - Conduct Penetration Test</vt:lpstr>
      <vt:lpstr>Demo: Conduct Penetration Test</vt:lpstr>
      <vt:lpstr>Auditing Fundamentals</vt:lpstr>
      <vt:lpstr>Learning  Objectives/Outcomes: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Adam Alderman</cp:lastModifiedBy>
  <cp:revision>1</cp:revision>
  <dcterms:modified xsi:type="dcterms:W3CDTF">2024-08-07T17:12:08Z</dcterms:modified>
</cp:coreProperties>
</file>